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86D-200A-407A-BCDB-28360D718F07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7DC-0994-41BE-8492-6A3359D59E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66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86D-200A-407A-BCDB-28360D718F07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7DC-0994-41BE-8492-6A3359D59E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05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86D-200A-407A-BCDB-28360D718F07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7DC-0994-41BE-8492-6A3359D59E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02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86D-200A-407A-BCDB-28360D718F07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7DC-0994-41BE-8492-6A3359D59E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73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86D-200A-407A-BCDB-28360D718F07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7DC-0994-41BE-8492-6A3359D59E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94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86D-200A-407A-BCDB-28360D718F07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7DC-0994-41BE-8492-6A3359D59E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16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86D-200A-407A-BCDB-28360D718F07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7DC-0994-41BE-8492-6A3359D59E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86D-200A-407A-BCDB-28360D718F07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7DC-0994-41BE-8492-6A3359D59E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92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86D-200A-407A-BCDB-28360D718F07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7DC-0994-41BE-8492-6A3359D59E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32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86D-200A-407A-BCDB-28360D718F07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7DC-0994-41BE-8492-6A3359D59E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24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786D-200A-407A-BCDB-28360D718F07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B7DC-0994-41BE-8492-6A3359D59E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50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8786D-200A-407A-BCDB-28360D718F07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B7DC-0994-41BE-8492-6A3359D59E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39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28" y="350132"/>
            <a:ext cx="388843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400498" y="1628800"/>
            <a:ext cx="7930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Güglingen</a:t>
            </a:r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eine Marke ?</a:t>
            </a:r>
            <a:endParaRPr lang="de-DE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52A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19672" y="2708920"/>
            <a:ext cx="6755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rgbClr val="0052A4"/>
                </a:solidFill>
              </a:rPr>
              <a:t>Damit ist kein Alleinstellungsmerkmal verbunden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err="1" smtClean="0">
                <a:solidFill>
                  <a:srgbClr val="0052A4"/>
                </a:solidFill>
              </a:rPr>
              <a:t>Zabergäu</a:t>
            </a:r>
            <a:r>
              <a:rPr lang="de-DE" sz="2400" b="1" dirty="0" smtClean="0">
                <a:solidFill>
                  <a:srgbClr val="0052A4"/>
                </a:solidFill>
              </a:rPr>
              <a:t>, stark, das reklamieren auch andere</a:t>
            </a:r>
          </a:p>
        </p:txBody>
      </p:sp>
      <p:sp>
        <p:nvSpPr>
          <p:cNvPr id="8" name="Rechteck 7"/>
          <p:cNvSpPr/>
          <p:nvPr/>
        </p:nvSpPr>
        <p:spPr>
          <a:xfrm>
            <a:off x="470550" y="3573016"/>
            <a:ext cx="84499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Stadt der Römer</a:t>
            </a:r>
            <a:b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des Weins und der Kunst</a:t>
            </a:r>
            <a:endParaRPr lang="de-DE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52A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979712" y="5327342"/>
            <a:ext cx="55890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rgbClr val="0052A4"/>
                </a:solidFill>
              </a:rPr>
              <a:t>In dieser  Form kann das keiner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rgbClr val="0052A4"/>
                </a:solidFill>
              </a:rPr>
              <a:t>Doch nur Inhalte machen aus der Marke</a:t>
            </a:r>
            <a:br>
              <a:rPr lang="de-DE" sz="2400" b="1" dirty="0" smtClean="0">
                <a:solidFill>
                  <a:srgbClr val="0052A4"/>
                </a:solidFill>
              </a:rPr>
            </a:br>
            <a:endParaRPr lang="de-DE" sz="3200" b="1" dirty="0">
              <a:solidFill>
                <a:srgbClr val="0052A4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267744" y="6073573"/>
            <a:ext cx="31309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mehr als Hülse</a:t>
            </a:r>
            <a:endParaRPr lang="de-DE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041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403649" y="908720"/>
            <a:ext cx="6030432" cy="55092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de-DE" sz="32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de-DE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de-DE" sz="32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de-DE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Sicherheit von </a:t>
            </a:r>
            <a:r>
              <a:rPr lang="de-DE" sz="32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  <a:r>
              <a:rPr lang="de-DE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rbeitsplätzen</a:t>
            </a:r>
          </a:p>
          <a:p>
            <a:pPr algn="ctr"/>
            <a:r>
              <a:rPr lang="de-DE" sz="32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  <a:r>
              <a:rPr lang="de-DE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lleinstellungsmerkmalE</a:t>
            </a:r>
            <a:endParaRPr lang="de-DE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de-DE" sz="3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  <a:r>
              <a:rPr lang="de-DE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ttraktivitätsgewinn</a:t>
            </a:r>
          </a:p>
          <a:p>
            <a:pPr algn="ctr"/>
            <a:r>
              <a:rPr lang="de-DE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+</a:t>
            </a:r>
          </a:p>
          <a:p>
            <a:pPr algn="ctr"/>
            <a:r>
              <a:rPr lang="de-DE" sz="3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Identitätsstiftung</a:t>
            </a:r>
          </a:p>
          <a:p>
            <a:pPr algn="ctr"/>
            <a:endParaRPr lang="de-DE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de-DE" sz="32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de-DE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403648" y="799837"/>
            <a:ext cx="5454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Güglingen</a:t>
            </a:r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stark, aufgeschlossen, </a:t>
            </a:r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AAA+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Perspektive 2030</a:t>
            </a:r>
            <a:endParaRPr lang="de-DE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52A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5414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22385" y="548680"/>
            <a:ext cx="741682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Vorbilder </a:t>
            </a:r>
            <a:r>
              <a:rPr lang="de-DE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Lauffen</a:t>
            </a:r>
            <a:r>
              <a:rPr lang="de-DE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Heilbronn</a:t>
            </a:r>
            <a:br>
              <a:rPr lang="de-DE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de-DE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15 Jahrespläne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Bildung, Partizipation, INTEGRATION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Kommunikation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Demografischer Wandel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Wandel in der Wirtschaft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Zukunft der Wirtschaft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Ökologische </a:t>
            </a:r>
            <a:r>
              <a:rPr lang="de-DE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handlungsfelder</a:t>
            </a:r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in allen kommunalen Bereichen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Erfolgreiche Positionierung im regionalen Wettbewerb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Einbindung der Ideen der Bürgerschaft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Städtebauliche </a:t>
            </a:r>
            <a:r>
              <a:rPr lang="de-DE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Herausforderungn</a:t>
            </a:r>
            <a:endParaRPr lang="de-DE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52A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Schärfung des Profils</a:t>
            </a:r>
            <a:endParaRPr lang="de-DE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52A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206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89563" y="404664"/>
            <a:ext cx="84499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Stadt der Römer</a:t>
            </a:r>
            <a:b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des Weins und der Kunst</a:t>
            </a:r>
            <a:endParaRPr lang="de-DE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52A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99592" y="2176359"/>
            <a:ext cx="720896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52A4"/>
                </a:solidFill>
              </a:rPr>
              <a:t>Römer: Stark, weltoffen, neugierig und gesellig</a:t>
            </a:r>
          </a:p>
          <a:p>
            <a:r>
              <a:rPr lang="de-DE" sz="2400" b="1" dirty="0" smtClean="0">
                <a:solidFill>
                  <a:srgbClr val="0052A4"/>
                </a:solidFill>
              </a:rPr>
              <a:t>Wein: Können Feste feiern</a:t>
            </a:r>
          </a:p>
          <a:p>
            <a:r>
              <a:rPr lang="de-DE" sz="2400" b="1" dirty="0" smtClean="0">
                <a:solidFill>
                  <a:srgbClr val="0052A4"/>
                </a:solidFill>
              </a:rPr>
              <a:t>Kunst: Aufgeschlossen für Neues, experimentierfreudig</a:t>
            </a:r>
            <a:r>
              <a:rPr lang="de-DE" sz="2800" b="1" dirty="0" smtClean="0">
                <a:solidFill>
                  <a:srgbClr val="0052A4"/>
                </a:solidFill>
              </a:rPr>
              <a:t/>
            </a:r>
            <a:br>
              <a:rPr lang="de-DE" sz="2800" b="1" dirty="0" smtClean="0">
                <a:solidFill>
                  <a:srgbClr val="0052A4"/>
                </a:solidFill>
              </a:rPr>
            </a:br>
            <a:endParaRPr lang="de-DE" sz="2800" b="1" dirty="0">
              <a:solidFill>
                <a:srgbClr val="0052A4"/>
              </a:solidFill>
            </a:endParaRPr>
          </a:p>
        </p:txBody>
      </p:sp>
      <p:sp>
        <p:nvSpPr>
          <p:cNvPr id="6" name="Titel 4"/>
          <p:cNvSpPr txBox="1">
            <a:spLocks/>
          </p:cNvSpPr>
          <p:nvPr/>
        </p:nvSpPr>
        <p:spPr>
          <a:xfrm>
            <a:off x="755576" y="2950368"/>
            <a:ext cx="7416824" cy="3600400"/>
          </a:xfrm>
          <a:prstGeom prst="rect">
            <a:avLst/>
          </a:prstGeom>
          <a:noFill/>
        </p:spPr>
        <p:txBody>
          <a:bodyPr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sz="4000" i="1" dirty="0">
                <a:solidFill>
                  <a:srgbClr val="990033"/>
                </a:solidFill>
                <a:latin typeface="Adobe Garamond Pro" pitchFamily="18" charset="0"/>
                <a:ea typeface="+mj-ea"/>
                <a:cs typeface="Arial" pitchFamily="34" charset="0"/>
              </a:rPr>
              <a:t>Alle Wege führen nach Güglingen.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de-DE" sz="54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aramond Pro" pitchFamily="18" charset="0"/>
                <a:ea typeface="+mj-ea"/>
                <a:cs typeface="Arial" pitchFamily="34" charset="0"/>
              </a:rPr>
              <a:t>Einer</a:t>
            </a:r>
            <a:r>
              <a:rPr lang="de-DE" sz="4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aramond Pro" pitchFamily="18" charset="0"/>
                <a:ea typeface="+mj-ea"/>
                <a:cs typeface="Arial" pitchFamily="34" charset="0"/>
              </a:rPr>
              <a:t> </a:t>
            </a:r>
            <a:r>
              <a:rPr lang="de-DE" sz="540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aramond Pro" pitchFamily="18" charset="0"/>
                <a:ea typeface="+mj-ea"/>
                <a:cs typeface="Arial" pitchFamily="34" charset="0"/>
              </a:rPr>
              <a:t>geht voran</a:t>
            </a:r>
            <a:r>
              <a:rPr lang="de-DE" sz="54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obe Garamond Pro" pitchFamily="18" charset="0"/>
                <a:ea typeface="+mj-ea"/>
                <a:cs typeface="Arial" pitchFamily="34" charset="0"/>
              </a:rPr>
              <a:t>!</a:t>
            </a:r>
          </a:p>
          <a:p>
            <a:pPr algn="ctr" fontAlgn="auto">
              <a:spcAft>
                <a:spcPts val="0"/>
              </a:spcAft>
              <a:defRPr/>
            </a:pPr>
            <a:endParaRPr lang="de-DE" sz="540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obe Garamond Pro" pitchFamily="18" charset="0"/>
              <a:ea typeface="+mj-ea"/>
              <a:cs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281566" y="5229200"/>
            <a:ext cx="4364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Aber wohin?</a:t>
            </a:r>
            <a:endParaRPr lang="de-DE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422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 Strategieberatung © Stauke - Fotolia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37185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579191" y="2636912"/>
            <a:ext cx="8001421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Mehr ganzheitliche Strategien</a:t>
            </a:r>
          </a:p>
          <a:p>
            <a:pPr algn="ctr"/>
            <a:r>
              <a:rPr lang="de-DE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Und abgestimmtes Handeln</a:t>
            </a:r>
          </a:p>
          <a:p>
            <a:pPr algn="ctr"/>
            <a:r>
              <a:rPr lang="de-DE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Aller am Prozess der Stadtentwicklung</a:t>
            </a:r>
          </a:p>
          <a:p>
            <a:pPr algn="ctr"/>
            <a:r>
              <a:rPr lang="de-DE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Beteiligten Personen und Institutionen</a:t>
            </a:r>
          </a:p>
          <a:p>
            <a:pPr marL="457200" indent="-457200" algn="ctr">
              <a:buFontTx/>
              <a:buChar char="-"/>
            </a:pPr>
            <a:r>
              <a:rPr lang="de-DE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Auch über die Grenzen der einzelnen</a:t>
            </a:r>
          </a:p>
          <a:p>
            <a:pPr marL="457200" indent="-457200" algn="ctr">
              <a:buFontTx/>
              <a:buChar char="-"/>
            </a:pPr>
            <a:r>
              <a:rPr lang="de-DE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Städte und Gemeinden hinaus</a:t>
            </a:r>
            <a:endParaRPr lang="de-DE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52A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275858" y="476672"/>
            <a:ext cx="571579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Nachhaltige</a:t>
            </a:r>
          </a:p>
          <a:p>
            <a:pPr algn="ctr"/>
            <a:r>
              <a:rPr lang="de-DE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stadtentwicklungsplanung</a:t>
            </a:r>
            <a:endParaRPr lang="de-DE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9187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ild Strategieberatung © Stauke - Fotolia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4" y="78706"/>
            <a:ext cx="337185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eck 9"/>
          <p:cNvSpPr/>
          <p:nvPr/>
        </p:nvSpPr>
        <p:spPr>
          <a:xfrm>
            <a:off x="1801236" y="2060848"/>
            <a:ext cx="534556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Kommunikationsverbesserung</a:t>
            </a:r>
          </a:p>
          <a:p>
            <a:pPr algn="ctr"/>
            <a:r>
              <a:rPr lang="de-DE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</a:t>
            </a:r>
            <a:r>
              <a:rPr lang="de-DE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Stadt &amp; Bürger</a:t>
            </a:r>
          </a:p>
        </p:txBody>
      </p:sp>
      <p:sp>
        <p:nvSpPr>
          <p:cNvPr id="11" name="Rechteck 10"/>
          <p:cNvSpPr/>
          <p:nvPr/>
        </p:nvSpPr>
        <p:spPr>
          <a:xfrm>
            <a:off x="1832829" y="3162492"/>
            <a:ext cx="540346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Zukunftswerkstatt</a:t>
            </a:r>
          </a:p>
          <a:p>
            <a:pPr algn="ctr"/>
            <a:r>
              <a:rPr lang="de-DE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Aufarbeitung</a:t>
            </a:r>
          </a:p>
          <a:p>
            <a:pPr algn="ctr"/>
            <a:r>
              <a:rPr lang="de-DE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der </a:t>
            </a:r>
          </a:p>
          <a:p>
            <a:pPr algn="ctr"/>
            <a:r>
              <a:rPr lang="de-DE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Bürgerbeteiligungen</a:t>
            </a:r>
          </a:p>
          <a:p>
            <a:pPr algn="ctr"/>
            <a:r>
              <a:rPr lang="de-DE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Externe Experten</a:t>
            </a:r>
          </a:p>
          <a:p>
            <a:pPr algn="ctr"/>
            <a:r>
              <a:rPr lang="de-DE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Stadtentwicklungsinstrumente</a:t>
            </a:r>
            <a:endParaRPr lang="de-DE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275858" y="476672"/>
            <a:ext cx="571579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Nachhaltige</a:t>
            </a:r>
          </a:p>
          <a:p>
            <a:pPr algn="ctr"/>
            <a:r>
              <a:rPr lang="de-DE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stadtentwicklungsplanung</a:t>
            </a:r>
            <a:endParaRPr lang="de-DE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1109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17809" y="980728"/>
            <a:ext cx="63333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Wohin </a:t>
            </a:r>
            <a:r>
              <a:rPr lang="de-DE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Güglingen</a:t>
            </a:r>
            <a:r>
              <a:rPr lang="de-DE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</a:p>
          <a:p>
            <a:pPr algn="ctr"/>
            <a:r>
              <a:rPr lang="de-DE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Perspektive 2025</a:t>
            </a:r>
            <a:endParaRPr lang="de-DE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52A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stadtplanung.gelsenkirchen.de/images/1_Platz_Perspektive_263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24036"/>
            <a:ext cx="4762500" cy="268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icrosoft.com/global/enterprise/de-ch/PublishingImages/headbanner/Collabor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397" y="3112367"/>
            <a:ext cx="4762500" cy="201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iepresse.com/images/uploads/6/2/b/706091/centrope_engere_zusammenarbeit_wichtiger_launchy-view-13204177521582011110419084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397" y="4581128"/>
            <a:ext cx="4752102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38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403648" y="620688"/>
            <a:ext cx="5454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Güglingen</a:t>
            </a:r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stark, aufgeschlossen für Neues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Perspektive 2025</a:t>
            </a:r>
            <a:endParaRPr lang="de-DE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52A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42513" y="1940896"/>
            <a:ext cx="857536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Zukunft der  Bauqualitäten, Wahrnehmung der gestalterischen</a:t>
            </a:r>
          </a:p>
          <a:p>
            <a:r>
              <a:rPr lang="de-DE" sz="2400" dirty="0" smtClean="0"/>
              <a:t>innovativen Kompetenzen für die Entwicklung der Innenstadt</a:t>
            </a:r>
          </a:p>
          <a:p>
            <a:r>
              <a:rPr lang="de-DE" sz="2400" dirty="0" smtClean="0"/>
              <a:t>und Innenentwicklung der Stadtteile</a:t>
            </a:r>
            <a:br>
              <a:rPr lang="de-DE" sz="2400" dirty="0" smtClean="0"/>
            </a:br>
            <a:r>
              <a:rPr lang="de-DE" sz="2400" dirty="0" smtClean="0"/>
              <a:t>- preisgünstige geeignete Wohnungen, barrierefreies Wohnen</a:t>
            </a:r>
          </a:p>
          <a:p>
            <a:r>
              <a:rPr lang="de-DE" sz="2400" dirty="0" smtClean="0"/>
              <a:t>Förderung </a:t>
            </a:r>
            <a:r>
              <a:rPr lang="de-DE" sz="2400" dirty="0"/>
              <a:t>sozialen </a:t>
            </a:r>
            <a:r>
              <a:rPr lang="de-DE" sz="2400" dirty="0" smtClean="0"/>
              <a:t>Wohnungsbaus - </a:t>
            </a:r>
            <a:r>
              <a:rPr lang="de-DE" sz="2400" dirty="0"/>
              <a:t>Nutzung von Landestöpfen</a:t>
            </a:r>
            <a:br>
              <a:rPr lang="de-DE" sz="2400" dirty="0"/>
            </a:br>
            <a:r>
              <a:rPr lang="de-DE" sz="2400" dirty="0" smtClean="0"/>
              <a:t>- Erhöhung der Aufenthaltsqualitäten, </a:t>
            </a:r>
            <a:br>
              <a:rPr lang="de-DE" sz="2400" dirty="0" smtClean="0"/>
            </a:br>
            <a:r>
              <a:rPr lang="de-DE" sz="2400" dirty="0" smtClean="0"/>
              <a:t>Achtsamkeit bei der  Entwicklung des inneren „Stadtgrüns“</a:t>
            </a:r>
          </a:p>
          <a:p>
            <a:r>
              <a:rPr lang="de-DE" sz="2400" dirty="0" smtClean="0"/>
              <a:t>Förderung der Zukunft der Industrie und des Wirtschaftsstandorts  </a:t>
            </a:r>
          </a:p>
        </p:txBody>
      </p:sp>
    </p:spTree>
    <p:extLst>
      <p:ext uri="{BB962C8B-B14F-4D97-AF65-F5344CB8AC3E}">
        <p14:creationId xmlns:p14="http://schemas.microsoft.com/office/powerpoint/2010/main" val="184323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2274838"/>
            <a:ext cx="84969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Nutzen der sozialen </a:t>
            </a:r>
            <a:r>
              <a:rPr lang="de-DE" sz="2400" dirty="0" smtClean="0"/>
              <a:t>Integrationskräfte,</a:t>
            </a:r>
            <a:endParaRPr lang="de-DE" sz="2400" dirty="0"/>
          </a:p>
          <a:p>
            <a:r>
              <a:rPr lang="de-DE" sz="2400" dirty="0">
                <a:sym typeface="Wingdings" panose="05000000000000000000" pitchFamily="2" charset="2"/>
              </a:rPr>
              <a:t>Verringerung </a:t>
            </a:r>
            <a:r>
              <a:rPr lang="de-DE" sz="2400" dirty="0" smtClean="0">
                <a:sym typeface="Wingdings" panose="05000000000000000000" pitchFamily="2" charset="2"/>
              </a:rPr>
              <a:t>sozialer </a:t>
            </a:r>
            <a:r>
              <a:rPr lang="de-DE" sz="2400" dirty="0">
                <a:sym typeface="Wingdings" panose="05000000000000000000" pitchFamily="2" charset="2"/>
              </a:rPr>
              <a:t>Ungleichheit</a:t>
            </a:r>
            <a:r>
              <a:rPr lang="de-DE" sz="2400" dirty="0" smtClean="0">
                <a:sym typeface="Wingdings" panose="05000000000000000000" pitchFamily="2" charset="2"/>
              </a:rPr>
              <a:t>,</a:t>
            </a:r>
            <a:br>
              <a:rPr lang="de-DE" sz="2400" dirty="0" smtClean="0">
                <a:sym typeface="Wingdings" panose="05000000000000000000" pitchFamily="2" charset="2"/>
              </a:rPr>
            </a:br>
            <a:r>
              <a:rPr lang="de-DE" sz="2400" dirty="0" smtClean="0">
                <a:sym typeface="Wingdings" panose="05000000000000000000" pitchFamily="2" charset="2"/>
              </a:rPr>
              <a:t>Verringerung </a:t>
            </a:r>
            <a:r>
              <a:rPr lang="de-DE" sz="2400" dirty="0">
                <a:sym typeface="Wingdings" panose="05000000000000000000" pitchFamily="2" charset="2"/>
              </a:rPr>
              <a:t>von Ausgrenzung und Marginalisierung</a:t>
            </a:r>
            <a:br>
              <a:rPr lang="de-DE" sz="2400" dirty="0">
                <a:sym typeface="Wingdings" panose="05000000000000000000" pitchFamily="2" charset="2"/>
              </a:rPr>
            </a:br>
            <a:r>
              <a:rPr lang="de-DE" sz="2400" dirty="0">
                <a:sym typeface="Wingdings" panose="05000000000000000000" pitchFamily="2" charset="2"/>
              </a:rPr>
              <a:t>Bewahrung und Entwicklung einer nachhaltigen Umweltqualität im </a:t>
            </a:r>
            <a:r>
              <a:rPr lang="de-DE" sz="2400" dirty="0" smtClean="0">
                <a:sym typeface="Wingdings" panose="05000000000000000000" pitchFamily="2" charset="2"/>
              </a:rPr>
              <a:t>Zeichen des </a:t>
            </a:r>
            <a:r>
              <a:rPr lang="de-DE" sz="2400" dirty="0">
                <a:sym typeface="Wingdings" panose="05000000000000000000" pitchFamily="2" charset="2"/>
              </a:rPr>
              <a:t>beschleunigten Klimawandels</a:t>
            </a:r>
          </a:p>
          <a:p>
            <a:pPr marL="285750" indent="-285750">
              <a:buFont typeface="Wingdings"/>
              <a:buChar char="à"/>
            </a:pPr>
            <a:r>
              <a:rPr lang="de-DE" dirty="0">
                <a:sym typeface="Wingdings" panose="05000000000000000000" pitchFamily="2" charset="2"/>
              </a:rPr>
              <a:t>……</a:t>
            </a:r>
          </a:p>
        </p:txBody>
      </p:sp>
      <p:sp>
        <p:nvSpPr>
          <p:cNvPr id="3" name="Rechteck 2"/>
          <p:cNvSpPr/>
          <p:nvPr/>
        </p:nvSpPr>
        <p:spPr>
          <a:xfrm>
            <a:off x="1403648" y="802541"/>
            <a:ext cx="5454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Güglingen</a:t>
            </a:r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stark, weltoffen</a:t>
            </a:r>
            <a:b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aufgeschlossen für Neues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Perspektive 2025</a:t>
            </a:r>
            <a:endParaRPr lang="de-DE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52A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139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1520" y="2254220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Entwicklungen auf Altsiedlungsflächen unter Schonung der Landschaft sowie  </a:t>
            </a:r>
            <a:r>
              <a:rPr lang="de-DE" sz="2400" dirty="0" smtClean="0"/>
              <a:t>Planung  </a:t>
            </a:r>
            <a:r>
              <a:rPr lang="de-DE" sz="2400" dirty="0"/>
              <a:t>und Gestaltung  </a:t>
            </a:r>
            <a:r>
              <a:rPr lang="de-DE" sz="2400" dirty="0" smtClean="0"/>
              <a:t>von Umsetzungs-strategien</a:t>
            </a:r>
            <a:r>
              <a:rPr lang="de-DE" sz="2400" dirty="0"/>
              <a:t>,  Kommunikations- und Werbestrategien zur </a:t>
            </a:r>
            <a:r>
              <a:rPr lang="de-DE" sz="2400" dirty="0" smtClean="0"/>
              <a:t>Mobilisierung von Flächenpotentialen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- Erhöhung der Energieeffizienz, Entwicklung und </a:t>
            </a:r>
            <a:r>
              <a:rPr lang="de-DE" sz="2400" dirty="0" smtClean="0"/>
              <a:t>Steigerung </a:t>
            </a:r>
            <a:r>
              <a:rPr lang="de-DE" sz="2400" dirty="0"/>
              <a:t>der Effizienz der </a:t>
            </a:r>
            <a:r>
              <a:rPr lang="de-DE" sz="2400" dirty="0" smtClean="0"/>
              <a:t>Eigenerzeugung  </a:t>
            </a:r>
            <a:r>
              <a:rPr lang="de-DE" sz="2400" dirty="0"/>
              <a:t>und Strukturierung der städtischen Energiezukunft  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1403648" y="799837"/>
            <a:ext cx="5454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Güglingen</a:t>
            </a:r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stark, aufgeschlossen für Neues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Perspektive 2030</a:t>
            </a:r>
            <a:endParaRPr lang="de-DE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52A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784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63688" y="799837"/>
            <a:ext cx="5454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Güglingen</a:t>
            </a:r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stark, weltoffen</a:t>
            </a:r>
            <a:b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neugierig und gesellig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Können Feste feiern </a:t>
            </a:r>
          </a:p>
          <a:p>
            <a:pPr algn="ctr"/>
            <a:r>
              <a:rPr lang="de-DE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52A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Perspektive 2025</a:t>
            </a:r>
            <a:endParaRPr lang="de-DE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52A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162726" y="2636912"/>
            <a:ext cx="53285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/>
              <a:t>Alt und Jung als Chance nicht als Konflikt</a:t>
            </a:r>
            <a:br>
              <a:rPr lang="de-DE" sz="2400" dirty="0" smtClean="0"/>
            </a:br>
            <a:r>
              <a:rPr lang="de-DE" sz="2400" dirty="0" smtClean="0"/>
              <a:t>Stadtbahn als Mobilitäts- und Qualitätsgewinn </a:t>
            </a:r>
          </a:p>
          <a:p>
            <a:r>
              <a:rPr lang="de-DE" sz="2400" dirty="0" smtClean="0"/>
              <a:t>Kulturelle Entwicklung und Begegnung als Fortschritt</a:t>
            </a:r>
          </a:p>
          <a:p>
            <a:r>
              <a:rPr lang="de-DE" sz="2400" dirty="0" smtClean="0"/>
              <a:t>Theater</a:t>
            </a:r>
            <a:r>
              <a:rPr lang="de-DE" sz="2400" dirty="0"/>
              <a:t>, </a:t>
            </a:r>
            <a:r>
              <a:rPr lang="de-DE" sz="2400" dirty="0" smtClean="0"/>
              <a:t>Museum, Kunst </a:t>
            </a:r>
            <a:r>
              <a:rPr lang="de-DE" sz="2400" dirty="0"/>
              <a:t>im </a:t>
            </a:r>
            <a:r>
              <a:rPr lang="de-DE" sz="2400" dirty="0" smtClean="0"/>
              <a:t>Stadtraum</a:t>
            </a:r>
          </a:p>
          <a:p>
            <a:r>
              <a:rPr lang="de-DE" sz="2400" dirty="0" smtClean="0"/>
              <a:t>Tourismus maßgeschneidert</a:t>
            </a:r>
          </a:p>
          <a:p>
            <a:r>
              <a:rPr lang="de-DE" sz="2400" dirty="0" smtClean="0"/>
              <a:t>…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9043980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Bildschirmpräsentation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Joachim</dc:creator>
  <cp:lastModifiedBy>Joachim</cp:lastModifiedBy>
  <cp:revision>22</cp:revision>
  <dcterms:created xsi:type="dcterms:W3CDTF">2015-03-05T19:39:43Z</dcterms:created>
  <dcterms:modified xsi:type="dcterms:W3CDTF">2015-03-07T11:39:05Z</dcterms:modified>
</cp:coreProperties>
</file>